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65" r:id="rId2"/>
  </p:sldMasterIdLst>
  <p:notesMasterIdLst>
    <p:notesMasterId r:id="rId8"/>
  </p:notesMasterIdLst>
  <p:handoutMasterIdLst>
    <p:handoutMasterId r:id="rId9"/>
  </p:handoutMasterIdLst>
  <p:sldIdLst>
    <p:sldId id="258" r:id="rId3"/>
    <p:sldId id="264" r:id="rId4"/>
    <p:sldId id="259" r:id="rId5"/>
    <p:sldId id="266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Page" id="{67D8C4CC-4C5F-8745-8F23-15AC159433E1}">
          <p14:sldIdLst>
            <p14:sldId id="258"/>
          </p14:sldIdLst>
        </p14:section>
        <p14:section name="Content Section" id="{2ECE8237-5966-F945-8796-9A5CBBEDFCAE}">
          <p14:sldIdLst>
            <p14:sldId id="264"/>
            <p14:sldId id="259"/>
            <p14:sldId id="266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892">
          <p15:clr>
            <a:srgbClr val="A4A3A4"/>
          </p15:clr>
        </p15:guide>
        <p15:guide id="2" orient="horz" pos="2981">
          <p15:clr>
            <a:srgbClr val="A4A3A4"/>
          </p15:clr>
        </p15:guide>
        <p15:guide id="3" pos="3909">
          <p15:clr>
            <a:srgbClr val="A4A3A4"/>
          </p15:clr>
        </p15:guide>
        <p15:guide id="4" pos="12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D2D2B"/>
    <a:srgbClr val="E53212"/>
    <a:srgbClr val="D12820"/>
    <a:srgbClr val="1D1D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06" autoAdjust="0"/>
  </p:normalViewPr>
  <p:slideViewPr>
    <p:cSldViewPr snapToGrid="0" snapToObjects="1">
      <p:cViewPr varScale="1">
        <p:scale>
          <a:sx n="89" d="100"/>
          <a:sy n="89" d="100"/>
        </p:scale>
        <p:origin x="475" y="67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>
        <p:scale>
          <a:sx n="150" d="100"/>
          <a:sy n="150" d="100"/>
        </p:scale>
        <p:origin x="-2448" y="-80"/>
      </p:cViewPr>
      <p:guideLst>
        <p:guide orient="horz" pos="892"/>
        <p:guide orient="horz" pos="2981"/>
        <p:guide pos="3909"/>
        <p:guide pos="12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42636" y="8365960"/>
            <a:ext cx="1304013" cy="45720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l">
              <a:defRPr sz="1200"/>
            </a:lvl1pPr>
          </a:lstStyle>
          <a:p>
            <a:r>
              <a:rPr lang="en-US" sz="800" b="1" dirty="0">
                <a:solidFill>
                  <a:srgbClr val="E53212"/>
                </a:solidFill>
              </a:rPr>
              <a:t>Document title [click here to edit]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2636" y="8823160"/>
            <a:ext cx="1304013" cy="194745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/>
            </a:lvl1pPr>
          </a:lstStyle>
          <a:p>
            <a:pPr algn="l">
              <a:lnSpc>
                <a:spcPts val="1200"/>
              </a:lnSpc>
            </a:pPr>
            <a:fld id="{4CB06563-DE7F-6044-8CAC-D3622F956F82}" type="slidenum">
              <a:rPr lang="en-US" sz="800" b="1" smtClean="0">
                <a:solidFill>
                  <a:srgbClr val="2D2D2B"/>
                </a:solidFill>
              </a:rPr>
              <a:pPr algn="l">
                <a:lnSpc>
                  <a:spcPts val="1200"/>
                </a:lnSpc>
              </a:pPr>
              <a:t>‹#›</a:t>
            </a:fld>
            <a:endParaRPr lang="en-US" sz="800" b="1" dirty="0">
              <a:solidFill>
                <a:srgbClr val="2D2D2B"/>
              </a:solidFill>
            </a:endParaRPr>
          </a:p>
        </p:txBody>
      </p:sp>
      <p:pic>
        <p:nvPicPr>
          <p:cNvPr id="9" name="Picture 8" descr="broadleaf_logo01_short_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87" y="506602"/>
            <a:ext cx="1283730" cy="2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073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74333" y="1413933"/>
            <a:ext cx="4131734" cy="309880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74333" y="4741334"/>
            <a:ext cx="4131734" cy="422806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51493" y="8465431"/>
            <a:ext cx="1297462" cy="36178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200"/>
              </a:lnSpc>
              <a:defRPr sz="800" b="1" i="0">
                <a:solidFill>
                  <a:srgbClr val="E53212"/>
                </a:solidFill>
              </a:defRPr>
            </a:lvl1pPr>
          </a:lstStyle>
          <a:p>
            <a:r>
              <a:rPr lang="en-US" dirty="0"/>
              <a:t>Document title [click here to edit]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51493" y="8814515"/>
            <a:ext cx="1297462" cy="15488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i="0">
                <a:solidFill>
                  <a:srgbClr val="2D2D2B"/>
                </a:solidFill>
              </a:defRPr>
            </a:lvl1pPr>
          </a:lstStyle>
          <a:p>
            <a:fld id="{BC46B988-5638-7D4B-A735-E020115A63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broadleaf_logo01_short_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93" y="641852"/>
            <a:ext cx="1283730" cy="2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525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lnSpc>
        <a:spcPts val="3000"/>
      </a:lnSpc>
      <a:spcBef>
        <a:spcPts val="2835"/>
      </a:spcBef>
      <a:spcAft>
        <a:spcPts val="850"/>
      </a:spcAft>
      <a:defRPr sz="2400" b="1" i="0" kern="1200">
        <a:solidFill>
          <a:srgbClr val="E53212"/>
        </a:solidFill>
        <a:latin typeface="+mn-lt"/>
        <a:ea typeface="+mn-ea"/>
        <a:cs typeface="+mn-cs"/>
      </a:defRPr>
    </a:lvl1pPr>
    <a:lvl2pPr marL="0" algn="l" defTabSz="457200" rtl="0" eaLnBrk="1" latinLnBrk="0" hangingPunct="1">
      <a:lnSpc>
        <a:spcPts val="1400"/>
      </a:lnSpc>
      <a:spcBef>
        <a:spcPts val="1701"/>
      </a:spcBef>
      <a:spcAft>
        <a:spcPts val="850"/>
      </a:spcAft>
      <a:defRPr sz="1800" b="1" i="0" kern="1200">
        <a:solidFill>
          <a:srgbClr val="E53212"/>
        </a:solidFill>
        <a:latin typeface="+mn-lt"/>
        <a:ea typeface="+mn-ea"/>
        <a:cs typeface="+mn-cs"/>
      </a:defRPr>
    </a:lvl2pPr>
    <a:lvl3pPr marL="0" algn="l" defTabSz="457200" rtl="0" eaLnBrk="1" latinLnBrk="0" hangingPunct="1">
      <a:spcBef>
        <a:spcPts val="850"/>
      </a:spcBef>
      <a:spcAft>
        <a:spcPts val="283"/>
      </a:spcAft>
      <a:defRPr sz="1400" b="1" i="0" kern="1200">
        <a:solidFill>
          <a:srgbClr val="E53212"/>
        </a:solidFill>
        <a:latin typeface="+mn-lt"/>
        <a:ea typeface="+mn-ea"/>
        <a:cs typeface="+mn-cs"/>
      </a:defRPr>
    </a:lvl3pPr>
    <a:lvl4pPr marL="0" algn="l" defTabSz="457200" rtl="0" eaLnBrk="1" latinLnBrk="0" hangingPunct="1">
      <a:lnSpc>
        <a:spcPts val="1400"/>
      </a:lnSpc>
      <a:spcBef>
        <a:spcPts val="300"/>
      </a:spcBef>
      <a:spcAft>
        <a:spcPts val="300"/>
      </a:spcAft>
      <a:defRPr sz="1100" kern="1200">
        <a:solidFill>
          <a:srgbClr val="2D2D2B"/>
        </a:solidFill>
        <a:latin typeface="+mn-lt"/>
        <a:ea typeface="+mn-ea"/>
        <a:cs typeface="+mn-cs"/>
      </a:defRPr>
    </a:lvl4pPr>
    <a:lvl5pPr marL="144000" indent="-171450" algn="l" defTabSz="457200" rtl="0" eaLnBrk="1" latinLnBrk="0" hangingPunct="1">
      <a:lnSpc>
        <a:spcPts val="1400"/>
      </a:lnSpc>
      <a:spcBef>
        <a:spcPts val="283"/>
      </a:spcBef>
      <a:buClr>
        <a:schemeClr val="accent6">
          <a:lumMod val="75000"/>
        </a:schemeClr>
      </a:buClr>
      <a:buFont typeface="Arial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304800" y="2286000"/>
            <a:ext cx="8535988" cy="41100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dirty="0"/>
              <a:t>Document type:</a:t>
            </a:r>
          </a:p>
          <a:p>
            <a:pPr lvl="1"/>
            <a:r>
              <a:rPr lang="en-AU" dirty="0"/>
              <a:t>Document title</a:t>
            </a:r>
          </a:p>
          <a:p>
            <a:pPr lvl="2"/>
            <a:r>
              <a:rPr lang="en-AU" dirty="0"/>
              <a:t>Conference name / Client name and project name</a:t>
            </a:r>
          </a:p>
          <a:p>
            <a:pPr lvl="3"/>
            <a:r>
              <a:rPr lang="en-AU" dirty="0"/>
              <a:t>Presented by Name Surname</a:t>
            </a:r>
          </a:p>
        </p:txBody>
      </p:sp>
    </p:spTree>
    <p:extLst>
      <p:ext uri="{BB962C8B-B14F-4D97-AF65-F5344CB8AC3E}">
        <p14:creationId xmlns:p14="http://schemas.microsoft.com/office/powerpoint/2010/main" val="63470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Tex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760537" y="987427"/>
            <a:ext cx="3460573" cy="5412356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Heading level two</a:t>
            </a:r>
          </a:p>
          <a:p>
            <a:pPr lvl="1"/>
            <a:r>
              <a:rPr lang="en-AU" dirty="0"/>
              <a:t>Heading level three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PMIAC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580D-9135-4848-8971-AC53F9FC794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5372100" y="987427"/>
            <a:ext cx="3468688" cy="5412356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16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55776" y="987428"/>
            <a:ext cx="7085012" cy="617543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</a:lstStyle>
          <a:p>
            <a:pPr lvl="0"/>
            <a:r>
              <a:rPr lang="en-AU" dirty="0"/>
              <a:t>Heading level two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PMIAC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580D-9135-4848-8971-AC53F9FC794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1755777" y="1686559"/>
            <a:ext cx="7085011" cy="471322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003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PMIAC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580D-9135-4848-8971-AC53F9FC794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1755777" y="987428"/>
            <a:ext cx="7085011" cy="335453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755777" y="4418642"/>
            <a:ext cx="7085011" cy="1981141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Heading level two</a:t>
            </a:r>
          </a:p>
          <a:p>
            <a:pPr lvl="1"/>
            <a:r>
              <a:rPr lang="en-AU" dirty="0"/>
              <a:t>Heading level three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430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PMIAC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580D-9135-4848-8971-AC53F9FC794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1755777" y="987427"/>
            <a:ext cx="7085011" cy="5412355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420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PMIAC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580D-9135-4848-8971-AC53F9FC79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760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83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old Section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5775" y="987426"/>
            <a:ext cx="7085013" cy="4727574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Section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E"/>
                </a:solidFill>
              </a:defRPr>
            </a:lvl1pPr>
          </a:lstStyle>
          <a:p>
            <a:r>
              <a:rPr lang="en-US"/>
              <a:t>PMIAC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E"/>
                </a:solidFill>
              </a:defRPr>
            </a:lvl1pPr>
          </a:lstStyle>
          <a:p>
            <a:fld id="{29CA580D-9135-4848-8971-AC53F9FC794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broadleaf_logo01_short_whit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350838"/>
            <a:ext cx="1292225" cy="21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71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erved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5775" y="987426"/>
            <a:ext cx="7085013" cy="4727574"/>
          </a:xfrm>
        </p:spPr>
        <p:txBody>
          <a:bodyPr anchor="ctr"/>
          <a:lstStyle/>
          <a:p>
            <a:r>
              <a:rPr lang="en-AU" dirty="0"/>
              <a:t>Section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PMIAC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CA580D-9135-4848-8971-AC53F9FC79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91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PMIAC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CA580D-9135-4848-8971-AC53F9FC79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AU" dirty="0"/>
              <a:t>Section 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1755775" y="1682750"/>
            <a:ext cx="7085013" cy="4714875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72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Emphas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5775" y="987426"/>
            <a:ext cx="7085013" cy="4727574"/>
          </a:xfrm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Use this slide to place </a:t>
            </a:r>
            <a:br>
              <a:rPr lang="en-AU" dirty="0"/>
            </a:br>
            <a:r>
              <a:rPr lang="en-AU" dirty="0"/>
              <a:t>emphasis on a piece of text.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E"/>
                </a:solidFill>
              </a:defRPr>
            </a:lvl1pPr>
          </a:lstStyle>
          <a:p>
            <a:r>
              <a:rPr lang="en-US"/>
              <a:t>PMIAC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E"/>
                </a:solidFill>
              </a:defRPr>
            </a:lvl1pPr>
          </a:lstStyle>
          <a:p>
            <a:fld id="{29CA580D-9135-4848-8971-AC53F9FC794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broadleaf_logo01_leaf_short_whit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4488"/>
            <a:ext cx="1289050" cy="21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4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Emphas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E"/>
                </a:solidFill>
              </a:defRPr>
            </a:lvl1pPr>
          </a:lstStyle>
          <a:p>
            <a:r>
              <a:rPr lang="en-US"/>
              <a:t>PMIAC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E"/>
                </a:solidFill>
              </a:defRPr>
            </a:lvl1pPr>
          </a:lstStyle>
          <a:p>
            <a:fld id="{29CA580D-9135-4848-8971-AC53F9FC794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broadleaf_logo01_leaf_short_whit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4488"/>
            <a:ext cx="1289050" cy="21848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1755777" y="982663"/>
            <a:ext cx="7085011" cy="5417120"/>
          </a:xfrm>
        </p:spPr>
        <p:txBody>
          <a:bodyPr/>
          <a:lstStyle>
            <a:lvl1pPr>
              <a:defRPr sz="2400" baseline="0">
                <a:solidFill>
                  <a:srgbClr val="FFFFFE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Use this slide to place emphasis on an </a:t>
            </a:r>
          </a:p>
          <a:p>
            <a:pPr lvl="0"/>
            <a:r>
              <a:rPr lang="en-AU" dirty="0"/>
              <a:t>image or important piece of media.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8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PMIAC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580D-9135-4848-8971-AC53F9FC794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743075" y="987428"/>
            <a:ext cx="7097713" cy="5410198"/>
          </a:xfrm>
        </p:spPr>
        <p:txBody>
          <a:bodyPr/>
          <a:lstStyle>
            <a:lvl3pPr>
              <a:lnSpc>
                <a:spcPts val="2400"/>
              </a:lnSpc>
              <a:spcAft>
                <a:spcPts val="600"/>
              </a:spcAft>
              <a:defRPr/>
            </a:lvl3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62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755774" y="987429"/>
            <a:ext cx="7085013" cy="436030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Heading level two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755774" y="1497541"/>
            <a:ext cx="3463925" cy="490008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1"/>
            <a:r>
              <a:rPr lang="en-AU" dirty="0"/>
              <a:t>Heading level three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PMIAC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580D-9135-4848-8971-AC53F9FC794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5372101" y="1497541"/>
            <a:ext cx="3468686" cy="490008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1"/>
            <a:r>
              <a:rPr lang="en-AU" dirty="0"/>
              <a:t>Heading level three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429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760537" y="987427"/>
            <a:ext cx="3460573" cy="5412356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Heading level two</a:t>
            </a:r>
          </a:p>
          <a:p>
            <a:pPr lvl="1"/>
            <a:r>
              <a:rPr lang="en-AU" dirty="0"/>
              <a:t>Heading level three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72101" y="987427"/>
            <a:ext cx="3468688" cy="5412356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Heading level two</a:t>
            </a:r>
          </a:p>
          <a:p>
            <a:pPr lvl="1"/>
            <a:r>
              <a:rPr lang="en-AU" dirty="0"/>
              <a:t>Heading level three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PMIAC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580D-9135-4848-8971-AC53F9FC79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6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286000"/>
            <a:ext cx="8535988" cy="41100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dirty="0"/>
              <a:t>Document type:</a:t>
            </a:r>
          </a:p>
          <a:p>
            <a:pPr lvl="1"/>
            <a:r>
              <a:rPr lang="en-AU" dirty="0"/>
              <a:t>Document title</a:t>
            </a:r>
          </a:p>
          <a:p>
            <a:pPr lvl="2"/>
            <a:r>
              <a:rPr lang="en-AU" dirty="0"/>
              <a:t>Conference name / Client name and project name</a:t>
            </a:r>
          </a:p>
          <a:p>
            <a:pPr lvl="3"/>
            <a:r>
              <a:rPr lang="en-AU" dirty="0"/>
              <a:t>Presented by Name Surname</a:t>
            </a:r>
          </a:p>
          <a:p>
            <a:pPr lvl="4"/>
            <a:r>
              <a:rPr lang="en-AU" dirty="0"/>
              <a:t>Resource description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04800" y="910477"/>
            <a:ext cx="2016125" cy="437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40"/>
              </a:lnSpc>
            </a:pPr>
            <a:r>
              <a:rPr lang="en-US" sz="1100" b="1" i="0" dirty="0"/>
              <a:t>Creating value from uncertainty</a:t>
            </a:r>
          </a:p>
          <a:p>
            <a:pPr>
              <a:lnSpc>
                <a:spcPts val="1740"/>
              </a:lnSpc>
            </a:pPr>
            <a:r>
              <a:rPr lang="en-US" sz="1100" b="0" i="0" dirty="0"/>
              <a:t>www.Broadleaf.com.au</a:t>
            </a:r>
          </a:p>
        </p:txBody>
      </p:sp>
      <p:pic>
        <p:nvPicPr>
          <p:cNvPr id="2" name="Picture 1" descr="broadleaf_logo01_short_black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0838"/>
            <a:ext cx="1889074" cy="32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0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Tx/>
        <a:buNone/>
        <a:defRPr sz="4800" b="1" i="0" kern="1200" spc="50">
          <a:solidFill>
            <a:srgbClr val="1D1D1C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lnSpc>
          <a:spcPts val="4800"/>
        </a:lnSpc>
        <a:spcBef>
          <a:spcPts val="0"/>
        </a:spcBef>
        <a:buFontTx/>
        <a:buNone/>
        <a:defRPr sz="4800" b="1" i="0" kern="1200" spc="5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l" defTabSz="457200" rtl="0" eaLnBrk="1" latinLnBrk="0" hangingPunct="1">
        <a:spcBef>
          <a:spcPts val="1632"/>
        </a:spcBef>
        <a:buFontTx/>
        <a:buNone/>
        <a:defRPr sz="1800" b="1" i="0" kern="1200" baseline="0">
          <a:solidFill>
            <a:srgbClr val="1D1D1C"/>
          </a:solidFill>
          <a:latin typeface="+mn-lt"/>
          <a:ea typeface="+mn-ea"/>
          <a:cs typeface="+mn-cs"/>
        </a:defRPr>
      </a:lvl3pPr>
      <a:lvl4pPr marL="0" indent="0" algn="l" defTabSz="457200" rtl="0" eaLnBrk="1" latinLnBrk="0" hangingPunct="1">
        <a:lnSpc>
          <a:spcPts val="2160"/>
        </a:lnSpc>
        <a:spcBef>
          <a:spcPts val="1200"/>
        </a:spcBef>
        <a:buFontTx/>
        <a:buNone/>
        <a:defRPr sz="1800" kern="1200" baseline="0">
          <a:solidFill>
            <a:srgbClr val="1D1D1C"/>
          </a:solidFill>
          <a:latin typeface="+mn-lt"/>
          <a:ea typeface="+mn-ea"/>
          <a:cs typeface="+mn-cs"/>
        </a:defRPr>
      </a:lvl4pPr>
      <a:lvl5pPr marL="0" indent="0" algn="l" defTabSz="457200" rtl="0" eaLnBrk="1" latinLnBrk="0" hangingPunct="1">
        <a:lnSpc>
          <a:spcPts val="1400"/>
        </a:lnSpc>
        <a:spcBef>
          <a:spcPts val="1200"/>
        </a:spcBef>
        <a:buFontTx/>
        <a:buNone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5775" y="987426"/>
            <a:ext cx="7085013" cy="619272"/>
          </a:xfrm>
          <a:prstGeom prst="rect">
            <a:avLst/>
          </a:prstGeom>
        </p:spPr>
        <p:txBody>
          <a:bodyPr vert="horz" lIns="0" tIns="45720" rIns="91440" bIns="0" rtlCol="0" anchor="t" anchorCtr="0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5774" y="1683488"/>
            <a:ext cx="7085014" cy="47162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987427"/>
            <a:ext cx="1289050" cy="52577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200"/>
              </a:lnSpc>
              <a:defRPr sz="8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PMIAC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245225"/>
            <a:ext cx="1289050" cy="154558"/>
          </a:xfrm>
          <a:prstGeom prst="rect">
            <a:avLst/>
          </a:prstGeom>
        </p:spPr>
        <p:txBody>
          <a:bodyPr vert="horz" lIns="0" tIns="45720" rIns="91440" bIns="0" rtlCol="0" anchor="b" anchorCtr="0"/>
          <a:lstStyle>
            <a:lvl1pPr algn="l">
              <a:defRPr sz="800" b="1" i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29CA580D-9135-4848-8971-AC53F9FC794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broadleaf_logo01_short_red.pdf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0838"/>
            <a:ext cx="1294957" cy="21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0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66" r:id="rId3"/>
    <p:sldLayoutId id="2147483679" r:id="rId4"/>
    <p:sldLayoutId id="2147483685" r:id="rId5"/>
    <p:sldLayoutId id="2147483667" r:id="rId6"/>
    <p:sldLayoutId id="2147483670" r:id="rId7"/>
    <p:sldLayoutId id="2147483669" r:id="rId8"/>
    <p:sldLayoutId id="2147483682" r:id="rId9"/>
    <p:sldLayoutId id="2147483680" r:id="rId10"/>
    <p:sldLayoutId id="2147483683" r:id="rId11"/>
    <p:sldLayoutId id="2147483686" r:id="rId12"/>
    <p:sldLayoutId id="2147483672" r:id="rId13"/>
    <p:sldLayoutId id="2147483681" r:id="rId14"/>
  </p:sldLayoutIdLst>
  <p:hf hdr="0" dt="0"/>
  <p:txStyles>
    <p:titleStyle>
      <a:lvl1pPr algn="l" defTabSz="457200" rtl="0" eaLnBrk="1" latinLnBrk="0" hangingPunct="1">
        <a:lnSpc>
          <a:spcPts val="3600"/>
        </a:lnSpc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1176"/>
        </a:spcBef>
        <a:spcAft>
          <a:spcPts val="600"/>
        </a:spcAft>
        <a:buFontTx/>
        <a:buNone/>
        <a:defRPr sz="2400" b="1" i="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spcBef>
          <a:spcPts val="1200"/>
        </a:spcBef>
        <a:spcAft>
          <a:spcPts val="600"/>
        </a:spcAft>
        <a:buFontTx/>
        <a:buNone/>
        <a:defRPr sz="1800" b="1" i="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457200" rtl="0" eaLnBrk="1" latinLnBrk="0" hangingPunct="1">
        <a:lnSpc>
          <a:spcPts val="2400"/>
        </a:lnSpc>
        <a:spcBef>
          <a:spcPts val="1200"/>
        </a:spcBef>
        <a:spcAft>
          <a:spcPts val="600"/>
        </a:spcAft>
        <a:buClr>
          <a:schemeClr val="accent6"/>
        </a:buClr>
        <a:buFontTx/>
        <a:buNone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0" indent="-230400" algn="l" defTabSz="457200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482400" indent="-228600" algn="l" defTabSz="457200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/>
              <a:t>Complexity and </a:t>
            </a:r>
          </a:p>
          <a:p>
            <a:pPr lvl="1"/>
            <a:r>
              <a:rPr lang="en-AU" dirty="0"/>
              <a:t>project risk management </a:t>
            </a:r>
          </a:p>
          <a:p>
            <a:pPr lvl="2"/>
            <a:r>
              <a:rPr lang="en-AU" dirty="0"/>
              <a:t>PMIAC 2016</a:t>
            </a:r>
          </a:p>
          <a:p>
            <a:pPr lvl="2"/>
            <a:r>
              <a:rPr lang="en-AU" dirty="0"/>
              <a:t>Presented by Dr Stephen Grey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32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PMIAC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CA580D-9135-4848-8971-AC53F9FC794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2">
              <a:buClr>
                <a:schemeClr val="tx2"/>
              </a:buClr>
            </a:pPr>
            <a:endParaRPr lang="en-US" sz="3200" b="1" dirty="0"/>
          </a:p>
          <a:p>
            <a:pPr lvl="2">
              <a:buClr>
                <a:schemeClr val="tx2"/>
              </a:buClr>
            </a:pPr>
            <a:r>
              <a:rPr lang="en-US" sz="3200" b="1" dirty="0"/>
              <a:t>How to recognise it</a:t>
            </a:r>
          </a:p>
          <a:p>
            <a:pPr lvl="2">
              <a:buClr>
                <a:schemeClr val="tx2"/>
              </a:buClr>
            </a:pPr>
            <a:endParaRPr lang="en-US" sz="3200" b="1" dirty="0"/>
          </a:p>
          <a:p>
            <a:pPr lvl="2">
              <a:buClr>
                <a:schemeClr val="tx2"/>
              </a:buClr>
            </a:pPr>
            <a:r>
              <a:rPr lang="en-US" sz="3200" b="1" dirty="0"/>
              <a:t>Why it matters</a:t>
            </a:r>
          </a:p>
          <a:p>
            <a:pPr lvl="2">
              <a:buClr>
                <a:schemeClr val="tx2"/>
              </a:buClr>
            </a:pPr>
            <a:endParaRPr lang="en-US" sz="3200" b="1" dirty="0"/>
          </a:p>
          <a:p>
            <a:pPr lvl="2">
              <a:buClr>
                <a:schemeClr val="tx2"/>
              </a:buClr>
            </a:pPr>
            <a:r>
              <a:rPr lang="en-US" sz="3200" b="1" dirty="0"/>
              <a:t>What to do about it</a:t>
            </a:r>
          </a:p>
          <a:p>
            <a:pPr lvl="2">
              <a:buClr>
                <a:schemeClr val="tx2"/>
              </a:buClr>
            </a:pPr>
            <a:endParaRPr lang="en-US" sz="3200" b="1" dirty="0"/>
          </a:p>
          <a:p>
            <a:pPr lvl="2">
              <a:buClr>
                <a:schemeClr val="tx2"/>
              </a:buClr>
            </a:pPr>
            <a:r>
              <a:rPr lang="en-US" sz="3200" b="1" dirty="0"/>
              <a:t>Relationship to 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863170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recognise complexity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PMIAC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CA580D-9135-4848-8971-AC53F9FC794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329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PMIAC 2016</a:t>
            </a:r>
            <a:endParaRPr lang="en-US" dirty="0"/>
          </a:p>
        </p:txBody>
      </p:sp>
      <p:pic>
        <p:nvPicPr>
          <p:cNvPr id="2" name="Histor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538" y="990600"/>
            <a:ext cx="86709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3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PMIAC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CA580D-9135-4848-8971-AC53F9FC794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2"/>
            <a:r>
              <a:rPr lang="en-US" b="1" dirty="0"/>
              <a:t>Dr Stephen Grey</a:t>
            </a:r>
            <a:br>
              <a:rPr lang="en-US" dirty="0"/>
            </a:br>
            <a:r>
              <a:rPr lang="en-US" dirty="0"/>
              <a:t>Associate Director</a:t>
            </a:r>
            <a:br>
              <a:rPr lang="en-US" dirty="0"/>
            </a:br>
            <a:r>
              <a:rPr lang="en-US" u="sng" dirty="0"/>
              <a:t>Grey@Broadleaf.com.au</a:t>
            </a:r>
            <a:br>
              <a:rPr lang="en-US" dirty="0"/>
            </a:br>
            <a:r>
              <a:rPr lang="en-US" dirty="0"/>
              <a:t>+61 412 223 256</a:t>
            </a:r>
          </a:p>
          <a:p>
            <a:pPr lvl="2"/>
            <a:r>
              <a:rPr lang="en-US" dirty="0"/>
              <a:t>If you would like further information about this topic, please contact us. We will endeavour to reply within 48 hours.</a:t>
            </a:r>
          </a:p>
          <a:p>
            <a:pPr lvl="2"/>
            <a:r>
              <a:rPr lang="en-US" dirty="0"/>
              <a:t>For further information visit www.Broadleaf.com.au</a:t>
            </a:r>
          </a:p>
          <a:p>
            <a:pPr lvl="4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1625" y="5333128"/>
            <a:ext cx="1289050" cy="45653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ts val="1200"/>
              </a:lnSpc>
            </a:pPr>
            <a:r>
              <a:rPr lang="en-US" sz="800" dirty="0">
                <a:solidFill>
                  <a:schemeClr val="accent6">
                    <a:lumMod val="75000"/>
                  </a:schemeClr>
                </a:solidFill>
              </a:rPr>
              <a:t>© 2014 Broadleaf Capital International Pty Ltd. </a:t>
            </a:r>
          </a:p>
          <a:p>
            <a:pPr>
              <a:lnSpc>
                <a:spcPts val="1200"/>
              </a:lnSpc>
            </a:pPr>
            <a:r>
              <a:rPr lang="en-US" sz="800" dirty="0">
                <a:solidFill>
                  <a:schemeClr val="accent6">
                    <a:lumMod val="75000"/>
                  </a:schemeClr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71144382"/>
      </p:ext>
    </p:extLst>
  </p:cSld>
  <p:clrMapOvr>
    <a:masterClrMapping/>
  </p:clrMapOvr>
</p:sld>
</file>

<file path=ppt/theme/theme1.xml><?xml version="1.0" encoding="utf-8"?>
<a:theme xmlns:a="http://schemas.openxmlformats.org/drawingml/2006/main" name="Document Title">
  <a:themeElements>
    <a:clrScheme name="Broadleaf">
      <a:dk1>
        <a:srgbClr val="2D2D2B"/>
      </a:dk1>
      <a:lt1>
        <a:srgbClr val="FFFFFE"/>
      </a:lt1>
      <a:dk2>
        <a:srgbClr val="E53212"/>
      </a:dk2>
      <a:lt2>
        <a:srgbClr val="FFFFFE"/>
      </a:lt2>
      <a:accent1>
        <a:srgbClr val="E53212"/>
      </a:accent1>
      <a:accent2>
        <a:srgbClr val="E16E22"/>
      </a:accent2>
      <a:accent3>
        <a:srgbClr val="EFA539"/>
      </a:accent3>
      <a:accent4>
        <a:srgbClr val="EEB81D"/>
      </a:accent4>
      <a:accent5>
        <a:srgbClr val="6AA7AA"/>
      </a:accent5>
      <a:accent6>
        <a:srgbClr val="505050"/>
      </a:accent6>
      <a:hlink>
        <a:srgbClr val="E53212"/>
      </a:hlink>
      <a:folHlink>
        <a:srgbClr val="E5321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oadleaf Presentation Template.potx" id="{9B511B04-A663-4A67-AF79-135E963C591B}" vid="{5D806218-C52E-4C34-B9CF-117928077B72}"/>
    </a:ext>
  </a:extLst>
</a:theme>
</file>

<file path=ppt/theme/theme2.xml><?xml version="1.0" encoding="utf-8"?>
<a:theme xmlns:a="http://schemas.openxmlformats.org/drawingml/2006/main" name="Content">
  <a:themeElements>
    <a:clrScheme name="Custom 2">
      <a:dk1>
        <a:srgbClr val="2D2D2B"/>
      </a:dk1>
      <a:lt1>
        <a:srgbClr val="FFFFFE"/>
      </a:lt1>
      <a:dk2>
        <a:srgbClr val="E53212"/>
      </a:dk2>
      <a:lt2>
        <a:srgbClr val="FFFFFE"/>
      </a:lt2>
      <a:accent1>
        <a:srgbClr val="E53212"/>
      </a:accent1>
      <a:accent2>
        <a:srgbClr val="E16E22"/>
      </a:accent2>
      <a:accent3>
        <a:srgbClr val="EFA539"/>
      </a:accent3>
      <a:accent4>
        <a:srgbClr val="EEB81D"/>
      </a:accent4>
      <a:accent5>
        <a:srgbClr val="6AA7AA"/>
      </a:accent5>
      <a:accent6>
        <a:srgbClr val="505050"/>
      </a:accent6>
      <a:hlink>
        <a:srgbClr val="E53212"/>
      </a:hlink>
      <a:folHlink>
        <a:srgbClr val="E5321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oadleaf Presentation Template.potx" id="{9B511B04-A663-4A67-AF79-135E963C591B}" vid="{D30F44C7-DB5A-4CA6-8188-8ADC2D674731}"/>
    </a:ext>
  </a:extLst>
</a:theme>
</file>

<file path=ppt/theme/theme3.xml><?xml version="1.0" encoding="utf-8"?>
<a:theme xmlns:a="http://schemas.openxmlformats.org/drawingml/2006/main" name="Office Theme">
  <a:themeElements>
    <a:clrScheme name="Broadleaf">
      <a:dk1>
        <a:srgbClr val="2D2D2B"/>
      </a:dk1>
      <a:lt1>
        <a:srgbClr val="FFFFFE"/>
      </a:lt1>
      <a:dk2>
        <a:srgbClr val="E53212"/>
      </a:dk2>
      <a:lt2>
        <a:srgbClr val="FFFFFE"/>
      </a:lt2>
      <a:accent1>
        <a:srgbClr val="E53212"/>
      </a:accent1>
      <a:accent2>
        <a:srgbClr val="E16E22"/>
      </a:accent2>
      <a:accent3>
        <a:srgbClr val="EFA539"/>
      </a:accent3>
      <a:accent4>
        <a:srgbClr val="EEB81D"/>
      </a:accent4>
      <a:accent5>
        <a:srgbClr val="6AA7AA"/>
      </a:accent5>
      <a:accent6>
        <a:srgbClr val="505050"/>
      </a:accent6>
      <a:hlink>
        <a:srgbClr val="E53212"/>
      </a:hlink>
      <a:folHlink>
        <a:srgbClr val="E5321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Custom 2">
      <a:dk1>
        <a:srgbClr val="2D2D2B"/>
      </a:dk1>
      <a:lt1>
        <a:srgbClr val="FFFFFE"/>
      </a:lt1>
      <a:dk2>
        <a:srgbClr val="E53212"/>
      </a:dk2>
      <a:lt2>
        <a:srgbClr val="FFFFFE"/>
      </a:lt2>
      <a:accent1>
        <a:srgbClr val="E53212"/>
      </a:accent1>
      <a:accent2>
        <a:srgbClr val="E16E22"/>
      </a:accent2>
      <a:accent3>
        <a:srgbClr val="EFA539"/>
      </a:accent3>
      <a:accent4>
        <a:srgbClr val="EEB81D"/>
      </a:accent4>
      <a:accent5>
        <a:srgbClr val="6AA7AA"/>
      </a:accent5>
      <a:accent6>
        <a:srgbClr val="505050"/>
      </a:accent6>
      <a:hlink>
        <a:srgbClr val="E53212"/>
      </a:hlink>
      <a:folHlink>
        <a:srgbClr val="E5321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Broadleaf Presentation Template</Template>
  <TotalTime>110</TotalTime>
  <Words>60</Words>
  <Application>Microsoft Office PowerPoint</Application>
  <PresentationFormat>On-screen Show (4:3)</PresentationFormat>
  <Paragraphs>27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Document Title</vt:lpstr>
      <vt:lpstr>Content</vt:lpstr>
      <vt:lpstr>PowerPoint Presentation</vt:lpstr>
      <vt:lpstr>Complexity</vt:lpstr>
      <vt:lpstr>How to recognise complexity</vt:lpstr>
      <vt:lpstr>PowerPoint Presentation</vt:lpstr>
      <vt:lpstr>Contact</vt:lpstr>
    </vt:vector>
  </TitlesOfParts>
  <Manager/>
  <Company>Broadleaf Capital International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Dr Stephen Grey</dc:creator>
  <cp:keywords/>
  <dc:description/>
  <cp:lastModifiedBy>Dr Stephen Grey</cp:lastModifiedBy>
  <cp:revision>9</cp:revision>
  <dcterms:created xsi:type="dcterms:W3CDTF">2016-05-26T01:28:55Z</dcterms:created>
  <dcterms:modified xsi:type="dcterms:W3CDTF">2016-05-27T04:56:20Z</dcterms:modified>
  <cp:category/>
</cp:coreProperties>
</file>